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54" r:id="rId4"/>
  </p:sldMasterIdLst>
  <p:notesMasterIdLst>
    <p:notesMasterId r:id="rId12"/>
  </p:notesMasterIdLst>
  <p:sldIdLst>
    <p:sldId id="362" r:id="rId5"/>
    <p:sldId id="363" r:id="rId6"/>
    <p:sldId id="361" r:id="rId7"/>
    <p:sldId id="364" r:id="rId8"/>
    <p:sldId id="367" r:id="rId9"/>
    <p:sldId id="738" r:id="rId10"/>
    <p:sldId id="739" r:id="rId11"/>
    <p:sldId id="740" r:id="rId13"/>
    <p:sldId id="741" r:id="rId14"/>
    <p:sldId id="742" r:id="rId15"/>
    <p:sldId id="743" r:id="rId16"/>
    <p:sldId id="744" r:id="rId17"/>
    <p:sldId id="401" r:id="rId18"/>
    <p:sldId id="587" r:id="rId19"/>
    <p:sldId id="586" r:id="rId20"/>
    <p:sldId id="690" r:id="rId21"/>
    <p:sldId id="754" r:id="rId22"/>
    <p:sldId id="407" r:id="rId23"/>
    <p:sldId id="760" r:id="rId24"/>
    <p:sldId id="761" r:id="rId25"/>
    <p:sldId id="766" r:id="rId26"/>
    <p:sldId id="366" r:id="rId27"/>
    <p:sldId id="656" r:id="rId28"/>
    <p:sldId id="536" r:id="rId29"/>
    <p:sldId id="465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cke Ice" initials="L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21" autoAdjust="0"/>
    <p:restoredTop sz="93671" autoAdjust="0"/>
  </p:normalViewPr>
  <p:slideViewPr>
    <p:cSldViewPr snapToGrid="0">
      <p:cViewPr varScale="1">
        <p:scale>
          <a:sx n="102" d="100"/>
          <a:sy n="102" d="100"/>
        </p:scale>
        <p:origin x="15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5" Type="http://schemas.openxmlformats.org/officeDocument/2006/relationships/tags" Target="tags/tag17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A0339-7CEF-41CE-B351-B87705C217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CB252-5DB9-49B4-B662-1900838350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marL="342900" indent="-571500" algn="l">
              <a:buClrTx/>
              <a:buSzTx/>
            </a:pP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marL="342900" indent="-571500" algn="l">
              <a:buClrTx/>
              <a:buSzTx/>
            </a:pP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Roboto" panose="02000000000000000000" pitchFamily="2" charset="0"/>
                <a:ea typeface="思源黑体 CN Regular" panose="020B0500000000000000" pitchFamily="34" charset="-122"/>
              </a:defRPr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ea typeface="思源黑体 CN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8F5B-F722-4217-9E03-78B27C1DE4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FB260-2F97-4C91-A476-78E4D88CDC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751A-5DC1-4F64-95AD-34BCA9026C7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34251-AD65-47B3-B301-B767456497E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FB260-2F97-4C91-A476-78E4D88CDC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Roboto" panose="02000000000000000000" pitchFamily="2" charset="0"/>
                <a:ea typeface="思源黑体 CN Regular" panose="020B0500000000000000" pitchFamily="34" charset="-122"/>
              </a:defRPr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ea typeface="思源黑体 CN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8F5B-F722-4217-9E03-78B27C1DE4D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FB260-2F97-4C91-A476-78E4D88CDC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751A-5DC1-4F64-95AD-34BCA9026C7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 algn="ctr">
              <a:defRPr sz="3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07A45-81BD-441E-84B2-B1378814CA9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7D42-9453-4FA8-B2C4-3BF9063D0D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B0D0-3B18-4A6B-91E3-9C8C02AC3F44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Surgical Video Generation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753" y="6176963"/>
            <a:ext cx="1606620" cy="6602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07A45-81BD-441E-84B2-B1378814CA9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7D42-9453-4FA8-B2C4-3BF9063D0D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ideo" Target="../media/media3.mp4"/><Relationship Id="rId8" Type="http://schemas.openxmlformats.org/officeDocument/2006/relationships/image" Target="../media/image16.png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15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12.x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18.png"/><Relationship Id="rId13" Type="http://schemas.microsoft.com/office/2007/relationships/media" Target="../media/media4.mp4"/><Relationship Id="rId12" Type="http://schemas.openxmlformats.org/officeDocument/2006/relationships/video" Target="../media/media4.mp4"/><Relationship Id="rId11" Type="http://schemas.openxmlformats.org/officeDocument/2006/relationships/image" Target="../media/image17.png"/><Relationship Id="rId10" Type="http://schemas.microsoft.com/office/2007/relationships/media" Target="../media/media3.mp4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ideo" Target="../media/media7.mp4"/><Relationship Id="rId8" Type="http://schemas.openxmlformats.org/officeDocument/2006/relationships/image" Target="../media/image20.png"/><Relationship Id="rId7" Type="http://schemas.microsoft.com/office/2007/relationships/media" Target="../media/media6.mp4"/><Relationship Id="rId6" Type="http://schemas.openxmlformats.org/officeDocument/2006/relationships/video" Target="../media/media6.mp4"/><Relationship Id="rId5" Type="http://schemas.openxmlformats.org/officeDocument/2006/relationships/image" Target="../media/image19.png"/><Relationship Id="rId4" Type="http://schemas.microsoft.com/office/2007/relationships/media" Target="../media/media5.mp4"/><Relationship Id="rId3" Type="http://schemas.openxmlformats.org/officeDocument/2006/relationships/video" Target="../media/media5.mp4"/><Relationship Id="rId2" Type="http://schemas.openxmlformats.org/officeDocument/2006/relationships/tags" Target="../tags/tag14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2.png"/><Relationship Id="rId13" Type="http://schemas.microsoft.com/office/2007/relationships/media" Target="../media/media8.mp4"/><Relationship Id="rId12" Type="http://schemas.openxmlformats.org/officeDocument/2006/relationships/video" Target="../media/media8.mp4"/><Relationship Id="rId11" Type="http://schemas.openxmlformats.org/officeDocument/2006/relationships/image" Target="../media/image21.png"/><Relationship Id="rId10" Type="http://schemas.microsoft.com/office/2007/relationships/media" Target="../media/media7.mp4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video" Target="../media/media11.mp4"/><Relationship Id="rId8" Type="http://schemas.openxmlformats.org/officeDocument/2006/relationships/image" Target="../media/image24.png"/><Relationship Id="rId7" Type="http://schemas.microsoft.com/office/2007/relationships/media" Target="../media/media10.mp4"/><Relationship Id="rId6" Type="http://schemas.openxmlformats.org/officeDocument/2006/relationships/video" Target="../media/media10.mp4"/><Relationship Id="rId5" Type="http://schemas.openxmlformats.org/officeDocument/2006/relationships/image" Target="../media/image23.png"/><Relationship Id="rId4" Type="http://schemas.microsoft.com/office/2007/relationships/media" Target="../media/media9.mp4"/><Relationship Id="rId3" Type="http://schemas.openxmlformats.org/officeDocument/2006/relationships/video" Target="../media/media9.mp4"/><Relationship Id="rId2" Type="http://schemas.openxmlformats.org/officeDocument/2006/relationships/tags" Target="../tags/tag16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6.png"/><Relationship Id="rId13" Type="http://schemas.microsoft.com/office/2007/relationships/media" Target="../media/media12.mp4"/><Relationship Id="rId12" Type="http://schemas.openxmlformats.org/officeDocument/2006/relationships/video" Target="../media/media12.mp4"/><Relationship Id="rId11" Type="http://schemas.openxmlformats.org/officeDocument/2006/relationships/image" Target="../media/image25.png"/><Relationship Id="rId10" Type="http://schemas.microsoft.com/office/2007/relationships/media" Target="../media/media11.mp4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latin typeface="Roboto" panose="02000000000000000000" pitchFamily="2" charset="0"/>
                <a:ea typeface="思源黑体 CN Medium" panose="020B0600000000000000" pitchFamily="34" charset="-122"/>
              </a:rPr>
              <a:t>Surgical Video Generation</a:t>
            </a:r>
            <a:endParaRPr lang="zh-CN" altLang="en-US" sz="4400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Liu Junlin, Wang Qianyi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Advisor: Liu Jiang, </a:t>
            </a: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sym typeface="+mn-ea"/>
              </a:rPr>
              <a:t>Hu Yan</a:t>
            </a:r>
            <a:endParaRPr lang="zh-CN" altLang="en-US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B260-2F97-4C91-A476-78E4D88CDC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5485" cy="1325880"/>
          </a:xfrm>
        </p:spPr>
        <p:txBody>
          <a:bodyPr>
            <a:noAutofit/>
          </a:bodyPr>
          <a:lstStyle/>
          <a:p>
            <a:r>
              <a:rPr lang="en-US" altLang="zh-CN">
                <a:latin typeface="Roboto" panose="02000000000000000000" pitchFamily="2" charset="0"/>
                <a:cs typeface="Roboto" panose="02000000000000000000" pitchFamily="2" charset="0"/>
                <a:sym typeface="+mn-ea"/>
              </a:rPr>
              <a:t>Text Encoding with Diverse Text Encoders</a:t>
            </a:r>
            <a:endParaRPr lang="en-US" altLang="zh-CN">
              <a:latin typeface="Roboto" panose="02000000000000000000" pitchFamily="2" charset="0"/>
              <a:cs typeface="Roboto" panose="02000000000000000000" pitchFamily="2" charset="0"/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44795" y="58140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 lnSpcReduction="20000"/>
          </a:bodyPr>
          <a:p>
            <a:pPr marL="285750" indent="-285750" algn="l">
              <a:lnSpc>
                <a:spcPct val="100000"/>
              </a:lnSpc>
              <a:buClrTx/>
              <a:buSzTx/>
            </a:pP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For text-conditional generation, encode the text prompts using pre-trained language models. 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</a:pP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</a:pP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Specifically, incorporate a variety of diverse text encoders with varying sizes, including CLIP, LLaMA, SPHINX, and Phone encoders, tailored for various needs and modalities, to optimize text conditioning.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5485" cy="1325880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Input &amp; Target Construction</a:t>
            </a:r>
            <a:endParaRPr lang="en-US" altLang="zh-CN">
              <a:latin typeface="Roboto" panose="02000000000000000000" pitchFamily="2" charset="0"/>
              <a:cs typeface="Roboto" panose="02000000000000000000" pitchFamily="2" charset="0"/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44795" y="58140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/>
          </a:bodyPr>
          <a:p>
            <a:pPr marL="285750" indent="-285750" algn="l">
              <a:lnSpc>
                <a:spcPct val="100000"/>
              </a:lnSpc>
              <a:buClrTx/>
              <a:buSzTx/>
            </a:pP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Latent frames are first flattened using 2×2 patches into a 1-D sequence, then added with [nextline] and [nextframe] tokens as identifiers. 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</a:pP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Adopt the time resampling strategy to sample timestep from a log-norm distribution during training. 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</a:pP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Specifically, first sample a timestep from a normal distribution N (0, 1) and map it to [0, 1] using the logistic function in order to emphasize the learning of intermediate timesteps.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5485" cy="1325880"/>
          </a:xfrm>
        </p:spPr>
        <p:txBody>
          <a:bodyPr>
            <a:noAutofit/>
          </a:bodyPr>
          <a:lstStyle/>
          <a:p>
            <a:r>
              <a:rPr lang="en-US" altLang="zh-CN">
                <a:latin typeface="Roboto" panose="02000000000000000000" pitchFamily="2" charset="0"/>
                <a:cs typeface="Roboto" panose="02000000000000000000" pitchFamily="2" charset="0"/>
                <a:sym typeface="+mn-ea"/>
              </a:rPr>
              <a:t>Network Architecture &amp; Loss</a:t>
            </a:r>
            <a:endParaRPr lang="en-US" altLang="zh-CN">
              <a:latin typeface="Roboto" panose="02000000000000000000" pitchFamily="2" charset="0"/>
              <a:cs typeface="Roboto" panose="02000000000000000000" pitchFamily="2" charset="0"/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44795" y="58140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5877560" cy="4351655"/>
          </a:xfrm>
        </p:spPr>
        <p:txBody>
          <a:bodyPr>
            <a:normAutofit lnSpcReduction="20000"/>
          </a:bodyPr>
          <a:p>
            <a:pPr marL="285750" indent="-285750" algn="l">
              <a:lnSpc>
                <a:spcPct val="100000"/>
              </a:lnSpc>
              <a:buClrTx/>
              <a:buSzTx/>
            </a:pP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Use Flag-DiT as denoising backbone.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</a:pP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</a:pP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Add RMSNorm at the start of each attention and MLP block to prevent the absolute values grow uncontrollably causing numerical instability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5760" y="1541145"/>
            <a:ext cx="5412105" cy="46412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Roboto" panose="02000000000000000000" pitchFamily="2" charset="0"/>
                <a:ea typeface="思源黑体 CN Medium" panose="020B0600000000000000" pitchFamily="34" charset="-122"/>
              </a:rPr>
              <a:t>Frame Interpolation</a:t>
            </a:r>
            <a:endParaRPr lang="zh-CN" altLang="en-US" sz="4000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B260-2F97-4C91-A476-78E4D88CDC4A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563563"/>
            <a:ext cx="3181350" cy="93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Roboto" panose="02000000000000000000" pitchFamily="2" charset="0"/>
                <a:ea typeface="Roboto" panose="02000000000000000000" pitchFamily="2" charset="0"/>
              </a:rPr>
              <a:t>PART II</a:t>
            </a:r>
            <a:endParaRPr lang="zh-CN" altLang="en-US" sz="4400" dirty="0"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6585" y="263525"/>
            <a:ext cx="1095819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4400">
                <a:latin typeface="Roboto" panose="02000000000000000000" pitchFamily="2" charset="0"/>
                <a:cs typeface="Roboto" panose="02000000000000000000" pitchFamily="2" charset="0"/>
              </a:rPr>
              <a:t>Content:</a:t>
            </a:r>
            <a:endParaRPr lang="en-US" altLang="zh-CN" sz="4400">
              <a:latin typeface="Roboto" panose="02000000000000000000" pitchFamily="2" charset="0"/>
              <a:cs typeface="Roboto" panose="02000000000000000000" pitchFamily="2" charset="0"/>
            </a:endParaRPr>
          </a:p>
          <a:p>
            <a:pPr fontAlgn="auto">
              <a:lnSpc>
                <a:spcPct val="150000"/>
              </a:lnSpc>
            </a:pPr>
            <a:endParaRPr lang="en-US" altLang="zh-CN">
              <a:latin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Roboto" panose="02000000000000000000" pitchFamily="2" charset="0"/>
                <a:cs typeface="Roboto" panose="02000000000000000000" pitchFamily="2" charset="0"/>
              </a:rPr>
              <a:t>Modification</a:t>
            </a:r>
            <a:endParaRPr lang="en-US" altLang="zh-CN" sz="3200">
              <a:latin typeface="Roboto" panose="02000000000000000000" pitchFamily="2" charset="0"/>
              <a:cs typeface="Roboto" panose="02000000000000000000" pitchFamily="2" charset="0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LDMVFI+</a:t>
            </a:r>
            <a:r>
              <a:rPr lang="en-US" altLang="zh-CN" sz="24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:</a:t>
            </a: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 </a:t>
            </a:r>
            <a:r>
              <a:rPr lang="en-US" altLang="zh-CN" sz="20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Video Frame Interpolation with Latent Diffusion Models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Train</a:t>
            </a:r>
            <a:endParaRPr lang="en-US" altLang="zh-CN" sz="2800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Comparison</a:t>
            </a:r>
            <a:endParaRPr lang="en-US" altLang="zh-CN" sz="2800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Roboto" panose="02000000000000000000" pitchFamily="2" charset="0"/>
                <a:ea typeface="思源黑体 CN Medium" panose="020B0600000000000000" pitchFamily="34" charset="-122"/>
              </a:rPr>
              <a:t>LDMVFI+:</a:t>
            </a: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 </a:t>
            </a:r>
            <a:r>
              <a:rPr lang="en-US" altLang="zh-CN" sz="2800" dirty="0">
                <a:latin typeface="Roboto" panose="02000000000000000000" pitchFamily="2" charset="0"/>
                <a:ea typeface="思源黑体 CN Medium" panose="020B0600000000000000" pitchFamily="34" charset="-122"/>
              </a:rPr>
              <a:t>Video Frame Interpolation with Latent Diffusion Models with optical flow</a:t>
            </a:r>
            <a:endParaRPr lang="en-US" altLang="zh-CN" sz="2800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635885"/>
            <a:ext cx="4164965" cy="2139315"/>
          </a:xfrm>
        </p:spPr>
        <p:txBody>
          <a:bodyPr>
            <a:normAutofit lnSpcReduction="10000"/>
          </a:bodyPr>
          <a:lstStyle/>
          <a:p>
            <a:pPr marL="0" indent="457200" fontAlgn="auto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Roboto" panose="02000000000000000000" pitchFamily="2" charset="0"/>
                <a:ea typeface="思源黑体 CN Regular" panose="020B0500000000000000" pitchFamily="34" charset="-122"/>
              </a:rPr>
              <a:t>At the very beginning of the image, we extracted optical flow features and added them to the input to guide the extraction of image features.</a:t>
            </a:r>
            <a:endParaRPr lang="en-US" altLang="zh-CN" sz="2400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未命名绘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1324610"/>
            <a:ext cx="6680835" cy="4761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1140"/>
            <a:ext cx="10916920" cy="1325880"/>
          </a:xfrm>
        </p:spPr>
        <p:txBody>
          <a:bodyPr>
            <a:normAutofit/>
          </a:bodyPr>
          <a:lstStyle/>
          <a:p>
            <a:r>
              <a:rPr lang="en-US" altLang="zh-CN" b="1">
                <a:latin typeface="Roboto" panose="02000000000000000000" pitchFamily="2" charset="0"/>
                <a:cs typeface="Roboto" panose="02000000000000000000" pitchFamily="2" charset="0"/>
                <a:sym typeface="+mn-ea"/>
              </a:rPr>
              <a:t>Optical Flow</a:t>
            </a:r>
            <a:r>
              <a:rPr lang="en-US" altLang="zh-CN" b="1" dirty="0">
                <a:latin typeface="Roboto" panose="02000000000000000000" pitchFamily="2" charset="0"/>
                <a:ea typeface="思源黑体 CN Medium" panose="020B0600000000000000" pitchFamily="34" charset="-122"/>
              </a:rPr>
              <a:t>:</a:t>
            </a: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 </a:t>
            </a:r>
            <a:r>
              <a:rPr lang="zh-CN" altLang="en-US" sz="2800">
                <a:latin typeface="Roboto" panose="02000000000000000000" pitchFamily="2" charset="0"/>
                <a:cs typeface="Roboto" panose="02000000000000000000" pitchFamily="2" charset="0"/>
                <a:sym typeface="+mn-ea"/>
              </a:rPr>
              <a:t>Extracting </a:t>
            </a:r>
            <a:r>
              <a:rPr lang="en-US" sz="2800">
                <a:latin typeface="Roboto" panose="02000000000000000000" pitchFamily="2" charset="0"/>
                <a:cs typeface="Roboto" panose="02000000000000000000" pitchFamily="2" charset="0"/>
                <a:sym typeface="+mn-ea"/>
              </a:rPr>
              <a:t>Optical Flow Features for guidance</a:t>
            </a:r>
            <a:endParaRPr lang="en-US" sz="2800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9970" y="1808480"/>
            <a:ext cx="2512695" cy="1884045"/>
          </a:xfrm>
          <a:prstGeom prst="rect">
            <a:avLst/>
          </a:prstGeom>
        </p:spPr>
      </p:pic>
      <p:pic>
        <p:nvPicPr>
          <p:cNvPr id="6" name="图片 5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75" y="1808480"/>
            <a:ext cx="2512695" cy="1884045"/>
          </a:xfrm>
          <a:prstGeom prst="rect">
            <a:avLst/>
          </a:prstGeom>
        </p:spPr>
      </p:pic>
      <p:pic>
        <p:nvPicPr>
          <p:cNvPr id="9" name="图片 8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865" y="1808480"/>
            <a:ext cx="2512695" cy="1884045"/>
          </a:xfrm>
          <a:prstGeom prst="rect">
            <a:avLst/>
          </a:prstGeom>
        </p:spPr>
      </p:pic>
      <p:pic>
        <p:nvPicPr>
          <p:cNvPr id="10" name="图片 9" descr="2_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075" y="3785235"/>
            <a:ext cx="2512695" cy="1884680"/>
          </a:xfrm>
          <a:prstGeom prst="rect">
            <a:avLst/>
          </a:prstGeom>
        </p:spPr>
      </p:pic>
      <p:pic>
        <p:nvPicPr>
          <p:cNvPr id="11" name="图片 10" descr="3_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970" y="3785235"/>
            <a:ext cx="2512695" cy="1884680"/>
          </a:xfrm>
          <a:prstGeom prst="rect">
            <a:avLst/>
          </a:prstGeom>
        </p:spPr>
      </p:pic>
      <p:pic>
        <p:nvPicPr>
          <p:cNvPr id="12" name="图片 11" descr="4_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865" y="3785235"/>
            <a:ext cx="2512695" cy="18846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1140"/>
            <a:ext cx="10916920" cy="1325880"/>
          </a:xfrm>
        </p:spPr>
        <p:txBody>
          <a:bodyPr>
            <a:normAutofit/>
          </a:bodyPr>
          <a:lstStyle/>
          <a:p>
            <a:r>
              <a:rPr lang="en-US" altLang="zh-CN" b="1">
                <a:latin typeface="Roboto" panose="02000000000000000000" pitchFamily="2" charset="0"/>
                <a:cs typeface="Roboto" panose="02000000000000000000" pitchFamily="2" charset="0"/>
                <a:sym typeface="+mn-ea"/>
              </a:rPr>
              <a:t>Train</a:t>
            </a:r>
            <a:r>
              <a:rPr lang="en-US" altLang="zh-CN" b="1" dirty="0">
                <a:latin typeface="Roboto" panose="02000000000000000000" pitchFamily="2" charset="0"/>
                <a:ea typeface="思源黑体 CN Medium" panose="020B0600000000000000" pitchFamily="34" charset="-122"/>
              </a:rPr>
              <a:t>:</a:t>
            </a: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 </a:t>
            </a:r>
            <a:endParaRPr lang="en-US" sz="2800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屏幕截图 2024-05-22 213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05" y="4192270"/>
            <a:ext cx="10392410" cy="1779270"/>
          </a:xfrm>
          <a:prstGeom prst="rect">
            <a:avLst/>
          </a:prstGeom>
        </p:spPr>
      </p:pic>
      <p:pic>
        <p:nvPicPr>
          <p:cNvPr id="8" name="图片 7" descr="屏幕截图 2024-05-22 2137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" y="1708785"/>
            <a:ext cx="10392410" cy="18351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04460" y="1167765"/>
            <a:ext cx="1612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Roboto" panose="02000000000000000000" pitchFamily="2" charset="0"/>
                <a:cs typeface="Roboto" panose="02000000000000000000" pitchFamily="2" charset="0"/>
              </a:rPr>
              <a:t>Decoder</a:t>
            </a:r>
            <a:endParaRPr lang="en-US" altLang="zh-CN" sz="2400" b="1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04460" y="3615055"/>
            <a:ext cx="1612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Roboto" panose="02000000000000000000" pitchFamily="2" charset="0"/>
                <a:cs typeface="Roboto" panose="02000000000000000000" pitchFamily="2" charset="0"/>
              </a:rPr>
              <a:t>Encoder</a:t>
            </a:r>
            <a:endParaRPr lang="en-US" altLang="zh-CN" sz="2400" b="1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Surgical Video Generation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0200" y="257365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Original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23000" y="2434590"/>
            <a:ext cx="100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Clipped2FPS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30200" y="5233670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LDMVFI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223000" y="5092700"/>
            <a:ext cx="1010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ptical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Flow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838200" y="598186"/>
            <a:ext cx="10515600" cy="7412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Comparison(1): LDMVFI+</a:t>
            </a:r>
            <a:endParaRPr lang="zh-CN" altLang="en-US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pic>
        <p:nvPicPr>
          <p:cNvPr id="2" name="1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3685" y="1339215"/>
            <a:ext cx="4592955" cy="2583815"/>
          </a:xfrm>
          <a:prstGeom prst="rect">
            <a:avLst/>
          </a:prstGeom>
        </p:spPr>
      </p:pic>
      <p:pic>
        <p:nvPicPr>
          <p:cNvPr id="9" name="2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11060" y="1336675"/>
            <a:ext cx="4597400" cy="2586355"/>
          </a:xfrm>
          <a:prstGeom prst="rect">
            <a:avLst/>
          </a:prstGeom>
        </p:spPr>
      </p:pic>
      <p:pic>
        <p:nvPicPr>
          <p:cNvPr id="10" name="1_4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10425" y="4122420"/>
            <a:ext cx="4598035" cy="2586355"/>
          </a:xfrm>
          <a:prstGeom prst="rect">
            <a:avLst/>
          </a:prstGeom>
        </p:spPr>
      </p:pic>
      <p:pic>
        <p:nvPicPr>
          <p:cNvPr id="11" name="1_2">
            <a:hlinkClick r:id="" action="ppaction://media"/>
          </p:cNvPr>
          <p:cNvPicPr/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543685" y="4122420"/>
            <a:ext cx="4591685" cy="2583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 fullScrn="0">
              <p:cMediaNode>
                <p:cTn id="4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 fullScrn="0">
              <p:cMediaNode>
                <p:cTn id="5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Surgical Video Generation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0200" y="257365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Original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23000" y="2434590"/>
            <a:ext cx="100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Clipped2FPS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30200" y="5233670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LDMVFI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223000" y="5092700"/>
            <a:ext cx="1010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ptical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Flow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838200" y="598186"/>
            <a:ext cx="10515600" cy="7412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Comparison(2): LDMVFI+</a:t>
            </a:r>
            <a:endParaRPr lang="zh-CN" altLang="en-US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pic>
        <p:nvPicPr>
          <p:cNvPr id="3" name="2_2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3685" y="4110355"/>
            <a:ext cx="4592320" cy="2583180"/>
          </a:xfrm>
          <a:prstGeom prst="rect">
            <a:avLst/>
          </a:prstGeom>
        </p:spPr>
      </p:pic>
      <p:pic>
        <p:nvPicPr>
          <p:cNvPr id="6" name="2_4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11060" y="4110355"/>
            <a:ext cx="4572000" cy="2571750"/>
          </a:xfrm>
          <a:prstGeom prst="rect">
            <a:avLst/>
          </a:prstGeom>
        </p:spPr>
      </p:pic>
      <p:pic>
        <p:nvPicPr>
          <p:cNvPr id="11" name="2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32650" y="1339850"/>
            <a:ext cx="4592320" cy="2583180"/>
          </a:xfrm>
          <a:prstGeom prst="rect">
            <a:avLst/>
          </a:prstGeom>
        </p:spPr>
      </p:pic>
      <p:pic>
        <p:nvPicPr>
          <p:cNvPr id="15" name="1">
            <a:hlinkClick r:id="" action="ppaction://media"/>
          </p:cNvPr>
          <p:cNvPicPr/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543050" y="1341755"/>
            <a:ext cx="4588510" cy="2581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 fullScrn="0">
              <p:cMediaNode>
                <p:cTn id="4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 fullScrn="0">
              <p:cMediaNode>
                <p:cTn id="5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Contents</a:t>
            </a:r>
            <a:endParaRPr lang="zh-CN" altLang="en-US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</a:rPr>
              <a:t>Background</a:t>
            </a:r>
            <a:endParaRPr lang="en-US" altLang="zh-CN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</a:rPr>
              <a:t>Modeling Tasks</a:t>
            </a:r>
            <a:endParaRPr lang="en-US" altLang="zh-CN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</a:rPr>
              <a:t>Video Generation</a:t>
            </a:r>
            <a:endParaRPr lang="en-US" altLang="zh-CN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</a:rPr>
              <a:t>Frame Interpolation</a:t>
            </a:r>
            <a:endParaRPr lang="en-US" altLang="zh-CN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</a:rPr>
              <a:t>Further Works</a:t>
            </a:r>
            <a:endParaRPr lang="en-US" altLang="zh-CN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  <a:p>
            <a:pPr marL="0" indent="0">
              <a:buFont typeface="+mj-lt"/>
              <a:buNone/>
            </a:pPr>
            <a:endParaRPr lang="en-US" altLang="zh-CN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Surgical Video Generation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0200" y="2434590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Original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23000" y="2434590"/>
            <a:ext cx="100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Clipped2FPS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30200" y="5233670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LDMVFI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223000" y="5092700"/>
            <a:ext cx="1010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ptical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Flow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838200" y="598186"/>
            <a:ext cx="10515600" cy="7412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Comparison(3): LDMVFI+</a:t>
            </a:r>
            <a:endParaRPr lang="zh-CN" altLang="en-US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pic>
        <p:nvPicPr>
          <p:cNvPr id="3" name="1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860" y="1339215"/>
            <a:ext cx="4549140" cy="2559050"/>
          </a:xfrm>
          <a:prstGeom prst="rect">
            <a:avLst/>
          </a:prstGeom>
        </p:spPr>
      </p:pic>
      <p:pic>
        <p:nvPicPr>
          <p:cNvPr id="6" name="2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10425" y="1339215"/>
            <a:ext cx="4549140" cy="2559050"/>
          </a:xfrm>
          <a:prstGeom prst="rect">
            <a:avLst/>
          </a:prstGeom>
        </p:spPr>
      </p:pic>
      <p:pic>
        <p:nvPicPr>
          <p:cNvPr id="11" name="3_2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73860" y="4176395"/>
            <a:ext cx="4549140" cy="2559050"/>
          </a:xfrm>
          <a:prstGeom prst="rect">
            <a:avLst/>
          </a:prstGeom>
        </p:spPr>
      </p:pic>
      <p:pic>
        <p:nvPicPr>
          <p:cNvPr id="15" name="3_4">
            <a:hlinkClick r:id="" action="ppaction://media"/>
          </p:cNvPr>
          <p:cNvPicPr/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210425" y="4176395"/>
            <a:ext cx="4549140" cy="255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 fullScrn="0">
              <p:cMediaNode>
                <p:cTn id="4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 fullScrn="0">
              <p:cMediaNode>
                <p:cTn id="5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1140"/>
            <a:ext cx="10916920" cy="1325880"/>
          </a:xfrm>
        </p:spPr>
        <p:txBody>
          <a:bodyPr>
            <a:normAutofit/>
          </a:bodyPr>
          <a:lstStyle/>
          <a:p>
            <a:r>
              <a:rPr lang="en-US" altLang="zh-CN" b="1">
                <a:latin typeface="Roboto" panose="02000000000000000000" pitchFamily="2" charset="0"/>
                <a:cs typeface="Roboto" panose="02000000000000000000" pitchFamily="2" charset="0"/>
                <a:sym typeface="+mn-ea"/>
              </a:rPr>
              <a:t>Conclusion</a:t>
            </a:r>
            <a:r>
              <a:rPr lang="en-US" altLang="zh-CN" b="1" dirty="0">
                <a:latin typeface="Roboto" panose="02000000000000000000" pitchFamily="2" charset="0"/>
                <a:ea typeface="思源黑体 CN Medium" panose="020B0600000000000000" pitchFamily="34" charset="-122"/>
              </a:rPr>
              <a:t>:</a:t>
            </a: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 </a:t>
            </a:r>
            <a:endParaRPr lang="en-US" sz="2800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屏幕截图 2024-06-03 141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815" y="1381125"/>
            <a:ext cx="5011420" cy="3744595"/>
          </a:xfrm>
          <a:prstGeom prst="rect">
            <a:avLst/>
          </a:prstGeom>
        </p:spPr>
      </p:pic>
      <p:pic>
        <p:nvPicPr>
          <p:cNvPr id="6" name="图片 5" descr="屏幕截图 2024-06-03 141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75" y="1381125"/>
            <a:ext cx="5010785" cy="3738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59180" y="5384800"/>
            <a:ext cx="10406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Roboto" panose="02000000000000000000" pitchFamily="2" charset="0"/>
                <a:cs typeface="Roboto" panose="02000000000000000000" pitchFamily="2" charset="0"/>
              </a:rPr>
              <a:t>From the result, we can see that artifact still exists, but they are very rare</a:t>
            </a:r>
            <a:endParaRPr lang="en-US" altLang="zh-CN" sz="200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ym typeface="+mn-ea"/>
              </a:rPr>
              <a:t>Further Works</a:t>
            </a:r>
            <a:endParaRPr lang="zh-CN" altLang="en-US" sz="4400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B260-2F97-4C91-A476-78E4D88CDC4A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563563"/>
            <a:ext cx="3181350" cy="93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Roboto" panose="02000000000000000000" pitchFamily="2" charset="0"/>
                <a:ea typeface="Roboto" panose="02000000000000000000" pitchFamily="2" charset="0"/>
              </a:rPr>
              <a:t>PART III</a:t>
            </a:r>
            <a:endParaRPr lang="zh-CN" altLang="en-US" sz="4400" dirty="0"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P</a:t>
            </a: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ipeline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pic>
        <p:nvPicPr>
          <p:cNvPr id="2" name="图片 1" descr="pipeline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805" y="1522095"/>
            <a:ext cx="8201025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Main Idea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1235" y="1691005"/>
            <a:ext cx="10210165" cy="3451860"/>
          </a:xfrm>
        </p:spPr>
        <p:txBody>
          <a:bodyPr>
            <a:noAutofit/>
          </a:bodyPr>
          <a:lstStyle/>
          <a:p>
            <a:pPr marL="0" indent="0" fontAlgn="auto">
              <a:lnSpc>
                <a:spcPct val="150000"/>
              </a:lnSpc>
            </a:pPr>
            <a:r>
              <a:rPr lang="en-US" altLang="zh-CN" sz="2700" dirty="0">
                <a:latin typeface="Roboto" panose="02000000000000000000" pitchFamily="2" charset="0"/>
                <a:ea typeface="思源黑体 CN Regular" panose="020B0500000000000000" pitchFamily="34" charset="-122"/>
              </a:rPr>
              <a:t> Integrate video diffusion models with motion alignment and refinement.</a:t>
            </a:r>
            <a:endParaRPr lang="en-US" altLang="zh-CN" sz="7000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  <a:p>
            <a:pPr marL="0" indent="0" fontAlgn="auto">
              <a:lnSpc>
                <a:spcPct val="150000"/>
              </a:lnSpc>
            </a:pPr>
            <a:r>
              <a:rPr lang="en-US" altLang="zh-CN" sz="2700" dirty="0">
                <a:latin typeface="Roboto" panose="02000000000000000000" pitchFamily="2" charset="0"/>
                <a:ea typeface="思源黑体 CN Regular" panose="020B0500000000000000" pitchFamily="34" charset="-122"/>
              </a:rPr>
              <a:t> Modify LDMVFI with motion and feature extraction for better frame interpolation.</a:t>
            </a:r>
            <a:endParaRPr lang="en-US" altLang="zh-CN" sz="2700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latin typeface="Roboto" panose="02000000000000000000" pitchFamily="2" charset="0"/>
                <a:ea typeface="思源黑体 CN Medium" panose="020B0600000000000000" pitchFamily="34" charset="-122"/>
              </a:rPr>
              <a:t>Thanks for Your Attention</a:t>
            </a:r>
            <a:endParaRPr lang="zh-CN" altLang="en-US" sz="4400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B260-2F97-4C91-A476-78E4D88CDC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Background</a:t>
            </a:r>
            <a:endParaRPr lang="zh-CN" altLang="en-US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150000"/>
              </a:lnSpc>
              <a:buFont typeface="+mj-ea"/>
              <a:buNone/>
            </a:pPr>
            <a:r>
              <a:rPr lang="en-US" altLang="zh-CN" sz="3200" dirty="0">
                <a:latin typeface="Roboto" panose="02000000000000000000" pitchFamily="2" charset="0"/>
                <a:ea typeface="思源黑体 CN Regular" panose="020B0500000000000000" pitchFamily="34" charset="-122"/>
              </a:rPr>
              <a:t>Medical model training needs</a:t>
            </a:r>
            <a:endParaRPr lang="en-US" altLang="zh-CN" sz="3200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  <a:p>
            <a:pPr marL="457200" lvl="0" indent="-457200" fontAlgn="auto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</a:rPr>
              <a:t>Surigical videos are extracted frames, not much motion information are given</a:t>
            </a:r>
            <a:endParaRPr lang="en-US" altLang="zh-CN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  <a:p>
            <a:pPr marL="457200" lvl="0" indent="-457200" fontAlgn="auto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</a:rPr>
              <a:t>Lack of details in videos</a:t>
            </a:r>
            <a:endParaRPr lang="en-US" altLang="zh-CN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  <a:p>
            <a:pPr marL="457200" lvl="0" indent="-457200" fontAlgn="auto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800" dirty="0">
                <a:latin typeface="Roboto" panose="02000000000000000000" pitchFamily="2" charset="0"/>
                <a:ea typeface="思源黑体 CN Regular" panose="020B0500000000000000" pitchFamily="34" charset="-122"/>
                <a:sym typeface="+mn-ea"/>
              </a:rPr>
              <a:t>Lack of video datasets in rare surgical cases</a:t>
            </a:r>
            <a:endParaRPr lang="en-US" altLang="zh-CN" sz="2800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  <a:p>
            <a:pPr marL="457200" lvl="0" indent="-457200">
              <a:buFont typeface="+mj-ea"/>
              <a:buAutoNum type="circleNumDbPlain"/>
            </a:pPr>
            <a:endParaRPr lang="en-US" altLang="zh-CN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</a:rPr>
              <a:t>Modeling Tasks</a:t>
            </a:r>
            <a:endParaRPr lang="zh-CN" altLang="en-US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  <a:sym typeface="+mn-ea"/>
              </a:rPr>
              <a:t>Generate Surgical </a:t>
            </a:r>
            <a:r>
              <a:rPr lang="en-US" altLang="zh-CN" dirty="0">
                <a:solidFill>
                  <a:srgbClr val="C00000"/>
                </a:solidFill>
                <a:latin typeface="Roboto" panose="02000000000000000000" pitchFamily="2" charset="0"/>
                <a:ea typeface="思源黑体 CN Regular" panose="020B0500000000000000" pitchFamily="34" charset="-122"/>
                <a:sym typeface="+mn-ea"/>
              </a:rPr>
              <a:t>Images </a:t>
            </a: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  <a:sym typeface="+mn-ea"/>
              </a:rPr>
              <a:t>in Different Stages (Done)</a:t>
            </a:r>
            <a:endParaRPr lang="en-US" altLang="zh-CN" dirty="0">
              <a:latin typeface="Roboto" panose="02000000000000000000" pitchFamily="2" charset="0"/>
              <a:ea typeface="思源黑体 CN Regular" panose="020B0500000000000000" pitchFamily="34" charset="-122"/>
              <a:sym typeface="+mn-ea"/>
            </a:endParaRPr>
          </a:p>
          <a:p>
            <a:pPr marL="514350" indent="-51435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</a:rPr>
              <a:t>Generate Surgical </a:t>
            </a:r>
            <a:r>
              <a:rPr lang="en-US" altLang="zh-CN" dirty="0">
                <a:solidFill>
                  <a:srgbClr val="C00000"/>
                </a:solidFill>
                <a:latin typeface="Roboto" panose="02000000000000000000" pitchFamily="2" charset="0"/>
                <a:ea typeface="思源黑体 CN Regular" panose="020B0500000000000000" pitchFamily="34" charset="-122"/>
              </a:rPr>
              <a:t>Videos</a:t>
            </a: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</a:rPr>
              <a:t> in Different Stages</a:t>
            </a:r>
            <a:endParaRPr lang="en-US" altLang="zh-CN" dirty="0">
              <a:latin typeface="Roboto" panose="02000000000000000000" pitchFamily="2" charset="0"/>
              <a:ea typeface="思源黑体 CN Regular" panose="020B0500000000000000" pitchFamily="34" charset="-122"/>
            </a:endParaRPr>
          </a:p>
          <a:p>
            <a:pPr marL="514350" indent="-51435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Roboto" panose="02000000000000000000" pitchFamily="2" charset="0"/>
                <a:ea typeface="思源黑体 CN Regular" panose="020B0500000000000000" pitchFamily="34" charset="-122"/>
              </a:rPr>
              <a:t>Surgical Video </a:t>
            </a:r>
            <a:r>
              <a:rPr lang="en-US" altLang="zh-CN" dirty="0">
                <a:solidFill>
                  <a:srgbClr val="C00000"/>
                </a:solidFill>
                <a:latin typeface="Roboto" panose="02000000000000000000" pitchFamily="2" charset="0"/>
                <a:ea typeface="思源黑体 CN Regular" panose="020B0500000000000000" pitchFamily="34" charset="-122"/>
              </a:rPr>
              <a:t>Frame Interpolation</a:t>
            </a:r>
            <a:endParaRPr lang="en-US" altLang="zh-CN" dirty="0">
              <a:solidFill>
                <a:srgbClr val="C00000"/>
              </a:solidFill>
              <a:latin typeface="Roboto" panose="02000000000000000000" pitchFamily="2" charset="0"/>
              <a:ea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Roboto" panose="02000000000000000000" pitchFamily="2" charset="0"/>
                <a:ea typeface="思源黑体 CN Medium" panose="020B0600000000000000" pitchFamily="34" charset="-122"/>
              </a:rPr>
              <a:t>Video Generation</a:t>
            </a:r>
            <a:endParaRPr lang="zh-CN" altLang="en-US" sz="4000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Roboto" panose="02000000000000000000" pitchFamily="2" charset="0"/>
              <a:ea typeface="思源黑体 CN Medium" panose="020B0600000000000000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B260-2F97-4C91-A476-78E4D88CDC4A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563563"/>
            <a:ext cx="3181350" cy="93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Roboto" panose="02000000000000000000" pitchFamily="2" charset="0"/>
                <a:ea typeface="Roboto" panose="02000000000000000000" pitchFamily="2" charset="0"/>
              </a:rPr>
              <a:t>PART I</a:t>
            </a:r>
            <a:endParaRPr lang="zh-CN" altLang="en-US" sz="4400" dirty="0"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5485" cy="1325880"/>
          </a:xfrm>
        </p:spPr>
        <p:txBody>
          <a:bodyPr>
            <a:noAutofit/>
          </a:bodyPr>
          <a:lstStyle/>
          <a:p>
            <a:r>
              <a:rPr lang="en-US" altLang="zh-CN">
                <a:latin typeface="Roboto" panose="02000000000000000000" pitchFamily="2" charset="0"/>
                <a:cs typeface="Roboto" panose="02000000000000000000" pitchFamily="2" charset="0"/>
                <a:sym typeface="+mn-ea"/>
              </a:rPr>
              <a:t>Content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44795" y="58140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Autofit/>
          </a:bodyPr>
          <a:p>
            <a:pPr marL="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Vidu</a:t>
            </a:r>
            <a:r>
              <a:rPr lang="en-US" altLang="zh-CN" sz="28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:</a:t>
            </a:r>
            <a:r>
              <a:rPr lang="en-US" altLang="zh-CN" sz="24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 a Highly Consistent, Dynamic and Skilled Text-to-Video Generator with Diffusion Models</a:t>
            </a:r>
            <a:endParaRPr lang="en-US" altLang="zh-CN" sz="2400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pPr marL="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Lumina-T2X:</a:t>
            </a: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+mj-cs"/>
                <a:sym typeface="+mn-ea"/>
              </a:rPr>
              <a:t> </a:t>
            </a: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Transforming Text into </a:t>
            </a:r>
            <a:r>
              <a:rPr lang="en-US" altLang="zh-CN" sz="24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Any Modality, Resolution, and Duration via Flow-based Large Diffusion Transformers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5485" cy="1325880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Vidu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44795" y="58140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内容占位符 6"/>
          <p:cNvSpPr/>
          <p:nvPr>
            <p:ph idx="1"/>
          </p:nvPr>
        </p:nvSpPr>
        <p:spPr>
          <a:xfrm>
            <a:off x="838200" y="1825625"/>
            <a:ext cx="6748780" cy="4351655"/>
          </a:xfrm>
        </p:spPr>
        <p:txBody>
          <a:bodyPr>
            <a:normAutofit/>
          </a:bodyPr>
          <a:p>
            <a:r>
              <a:rPr lang="en-US" altLang="zh-CN" sz="28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Video autoencoder to reduce both the spatial and temporal dimensions.</a:t>
            </a:r>
            <a:endParaRPr lang="en-US" altLang="zh-CN" sz="2800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r>
              <a:rPr lang="en-US" altLang="zh-CN" sz="28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Vidu employs a U-ViT as the noise prediction network to model these compressed representations.</a:t>
            </a:r>
            <a:endParaRPr lang="en-US" altLang="zh-CN" sz="2800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r>
              <a:rPr lang="en-US" altLang="zh-CN" sz="2800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Train a high-performance video captioner optimized for understanding dynamic information in videos, and then automatically annotate all the training videos using this captioner.</a:t>
            </a:r>
            <a:endParaRPr lang="en-US" altLang="zh-CN" sz="2800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980" y="1224915"/>
            <a:ext cx="4116705" cy="4728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5485" cy="1325880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  <a:sym typeface="+mn-ea"/>
              </a:rPr>
              <a:t>Lumina-T2X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44795" y="58140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0" name="内容占位符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995" y="1480185"/>
            <a:ext cx="8208645" cy="50425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5485" cy="1325880"/>
          </a:xfrm>
        </p:spPr>
        <p:txBody>
          <a:bodyPr>
            <a:noAutofit/>
          </a:bodyPr>
          <a:lstStyle/>
          <a:p>
            <a:r>
              <a:rPr lang="en-US" altLang="zh-CN">
                <a:latin typeface="Roboto" panose="02000000000000000000" pitchFamily="2" charset="0"/>
                <a:cs typeface="Roboto" panose="02000000000000000000" pitchFamily="2" charset="0"/>
                <a:sym typeface="+mn-ea"/>
              </a:rPr>
              <a:t>Frame-wise Encoding of Different Modalities</a:t>
            </a:r>
            <a:endParaRPr lang="en-US" altLang="zh-CN">
              <a:latin typeface="Roboto" panose="02000000000000000000" pitchFamily="2" charset="0"/>
              <a:cs typeface="Roboto" panose="02000000000000000000" pitchFamily="2" charset="0"/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Surgical Video Generation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C93F4-9D1A-40EB-810D-A138D0E9406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44795" y="58140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/>
          </a:bodyPr>
          <a:p>
            <a:pPr marL="285750" indent="-285750" algn="l">
              <a:lnSpc>
                <a:spcPct val="100000"/>
              </a:lnSpc>
              <a:buClrTx/>
              <a:buSzTx/>
            </a:pP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The key ingredient for unifying different modalities within framework is treating images, videos, multi-view images, and speech spectrograms as frame sequences of length T.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</a:pP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Specifically, for images (T = 1), videos (T = numframes), and multiview images (T = numviews)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</a:pP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</a:pPr>
            <a:r>
              <a:rPr lang="en-US" altLang="zh-CN" dirty="0">
                <a:latin typeface="Roboto" panose="02000000000000000000" pitchFamily="2" charset="0"/>
                <a:ea typeface="思源黑体 CN Medium" panose="020B0600000000000000" pitchFamily="34" charset="-122"/>
                <a:cs typeface="Roboto" panose="02000000000000000000" pitchFamily="2" charset="0"/>
              </a:rPr>
              <a:t>Use SD 1.5 VAE to independently encode each image frame into latent space and concatenate all latent frames together</a:t>
            </a:r>
            <a:endParaRPr lang="en-US" altLang="zh-CN" dirty="0">
              <a:latin typeface="Roboto" panose="02000000000000000000" pitchFamily="2" charset="0"/>
              <a:ea typeface="思源黑体 CN Medium" panose="020B0600000000000000" pitchFamily="34" charset="-122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commondata" val="eyJoZGlkIjoiYjk1OWNmZGFiZDkzNDM1ZjMxMWNlNTBiNTY5MjZhZTc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4039</Words>
  <Application>WPS 演示</Application>
  <PresentationFormat>宽屏</PresentationFormat>
  <Paragraphs>244</Paragraphs>
  <Slides>25</Slides>
  <Notes>4</Notes>
  <HiddenSlides>0</HiddenSlides>
  <MMClips>31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Roboto</vt:lpstr>
      <vt:lpstr>Times New Roman</vt:lpstr>
      <vt:lpstr>思源黑体 CN Regular</vt:lpstr>
      <vt:lpstr>黑体</vt:lpstr>
      <vt:lpstr>思源黑体 CN Medium</vt:lpstr>
      <vt:lpstr>等线</vt:lpstr>
      <vt:lpstr>微软雅黑</vt:lpstr>
      <vt:lpstr>Arial Unicode MS</vt:lpstr>
      <vt:lpstr>等线 Light</vt:lpstr>
      <vt:lpstr>Calibri</vt:lpstr>
      <vt:lpstr>自定义设计方案</vt:lpstr>
      <vt:lpstr>Office 主题​​</vt:lpstr>
      <vt:lpstr>1_自定义设计方案</vt:lpstr>
      <vt:lpstr>Surgical Video Generation</vt:lpstr>
      <vt:lpstr>Contents</vt:lpstr>
      <vt:lpstr>Background</vt:lpstr>
      <vt:lpstr>Modeling Tasks</vt:lpstr>
      <vt:lpstr>Video Generation</vt:lpstr>
      <vt:lpstr>Content</vt:lpstr>
      <vt:lpstr>Vidu</vt:lpstr>
      <vt:lpstr>Lumina-T2X</vt:lpstr>
      <vt:lpstr>Frame-wise Encoding of Different Modalities</vt:lpstr>
      <vt:lpstr>Text Encoding with Diverse Text Encoders</vt:lpstr>
      <vt:lpstr>Input &amp; Target Construction</vt:lpstr>
      <vt:lpstr>Network Architecture &amp; Loss</vt:lpstr>
      <vt:lpstr>Frame Interpolation</vt:lpstr>
      <vt:lpstr>PowerPoint 演示文稿</vt:lpstr>
      <vt:lpstr>LDMVFI+: Video Frame Interpolation with Latent Diffusion Models with optical flow</vt:lpstr>
      <vt:lpstr>Optical Flow: Extracting Optical Flow Features for guidance</vt:lpstr>
      <vt:lpstr>Train: </vt:lpstr>
      <vt:lpstr>PowerPoint 演示文稿</vt:lpstr>
      <vt:lpstr>PowerPoint 演示文稿</vt:lpstr>
      <vt:lpstr>PowerPoint 演示文稿</vt:lpstr>
      <vt:lpstr>Conclusion: </vt:lpstr>
      <vt:lpstr>Further Works</vt:lpstr>
      <vt:lpstr>Pipeline</vt:lpstr>
      <vt:lpstr>Main Idea</vt:lpstr>
      <vt:lpstr>Thanks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Models</dc:title>
  <dc:creator>Locke Ice</dc:creator>
  <cp:lastModifiedBy>Win</cp:lastModifiedBy>
  <cp:revision>546</cp:revision>
  <dcterms:created xsi:type="dcterms:W3CDTF">2023-10-21T07:06:00Z</dcterms:created>
  <dcterms:modified xsi:type="dcterms:W3CDTF">2024-06-18T06:00:20Z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ED9D172F4C984D179C4EEE40A4FB1CAE_12</vt:lpwstr>
  </property>
  <property fmtid="{D5CDD505-2E9C-101B-9397-08002B2CF9AE}" pid="3" name="KSOProductBuildVer">
    <vt:lpwstr>2052-12.1.0.16929</vt:lpwstr>
  </property>
</Properties>
</file>